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7" r:id="rId4"/>
  </p:sldMasterIdLst>
  <p:notesMasterIdLst>
    <p:notesMasterId r:id="rId25"/>
  </p:notesMasterIdLst>
  <p:handoutMasterIdLst>
    <p:handoutMasterId r:id="rId26"/>
  </p:handoutMasterIdLst>
  <p:sldIdLst>
    <p:sldId id="722" r:id="rId5"/>
    <p:sldId id="723" r:id="rId6"/>
    <p:sldId id="705" r:id="rId7"/>
    <p:sldId id="704" r:id="rId8"/>
    <p:sldId id="706" r:id="rId9"/>
    <p:sldId id="707" r:id="rId10"/>
    <p:sldId id="708" r:id="rId11"/>
    <p:sldId id="724" r:id="rId12"/>
    <p:sldId id="725" r:id="rId13"/>
    <p:sldId id="711" r:id="rId14"/>
    <p:sldId id="712" r:id="rId15"/>
    <p:sldId id="726" r:id="rId16"/>
    <p:sldId id="714" r:id="rId17"/>
    <p:sldId id="715" r:id="rId18"/>
    <p:sldId id="727" r:id="rId19"/>
    <p:sldId id="717" r:id="rId20"/>
    <p:sldId id="718" r:id="rId21"/>
    <p:sldId id="721" r:id="rId22"/>
    <p:sldId id="719" r:id="rId23"/>
    <p:sldId id="728" r:id="rId24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100" d="100"/>
          <a:sy n="100" d="100"/>
        </p:scale>
        <p:origin x="-2094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03/12/2015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03/12/2015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2C9D871-E889-4F84-B2E8-D297C40899F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230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6DD2257-CC3D-4D8E-9D76-C069CBDAFB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46021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45B8BB8-BA71-4531-A4EA-79260A6C62E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59399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C206FE9-AF67-4306-873E-31492A0AB61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7979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F4C9ADE-25BA-4192-B24F-E2C9777B174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742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3BA11E1-F1EC-44EF-ABF6-9D6B5A4D4C0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25758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405AC10-95A6-4EA6-A014-8BDF53DC53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2733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30E6D7E-CC25-4541-8FC3-95A0BFC3BA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94651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A51701C-6CEC-4A58-A670-59CB6D13D7B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5310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78B7222-AE55-43E6-9700-4ED0ECB0012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425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36FC254-C3A7-4CCA-81A0-A2F064A52C7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41004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E0EC577-58CD-4691-BC07-5C1C0CE6F3D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0301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AEFB0B0-4E5C-4700-B7F0-907DA5DDFF4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08071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7D8FC-2E01-4DD1-8823-7C19FD1C571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31805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388A5CB-BA4F-43EE-A185-765914848C1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839294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AF17FE3-0FA1-4A3B-8DAC-EA41BA35B4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08584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5E9E937-2CE1-4BD9-A255-27B0A35D45A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8441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F3FC088-8349-4830-8641-EB3F2110D06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19767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B019D9-3649-4F96-9420-FEF64D3634B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338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2812BA5-EF0B-4AF5-8557-40BD918D00F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6047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22588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2870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93072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4376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17351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0022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16888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8090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018101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525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227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439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4C88954-D0D6-46F4-8FA7-D6807972152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280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877767F-DB27-482D-8F67-93DD9F1899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490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8AEE89F6-9973-433F-AF71-CF5252E438C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615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752CFF37-A5BD-4DEB-8B30-A920D3C1540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856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122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6264374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Bucaramanga AM</a:t>
            </a:r>
            <a:r>
              <a:rPr lang="es-ES" sz="4400" b="1" dirty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2015</a:t>
            </a:r>
          </a:p>
          <a:p>
            <a:pPr eaLnBrk="1" hangingPunct="1">
              <a:defRPr/>
            </a:pPr>
            <a:endParaRPr lang="es-ES" sz="10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Diciembre de 2015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23528" y="5898758"/>
            <a:ext cx="489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>
                <a:solidFill>
                  <a:prstClr val="black"/>
                </a:solidFill>
                <a:latin typeface="Arial Narrow" panose="020B0606020202030204" pitchFamily="34" charset="0"/>
              </a:rPr>
              <a:t>AM* incluye Girón, Piedecuesta y Floridablanca.</a:t>
            </a:r>
            <a:endParaRPr lang="es-E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3031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66750" y="5084639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36512" y="5375176"/>
            <a:ext cx="92525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35612663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66750" y="1484784"/>
            <a:ext cx="7623175" cy="347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47002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476672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98277" y="5276056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1040160" y="4988024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5354194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7" y="1484784"/>
            <a:ext cx="7702624" cy="3396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34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79512" y="5192663"/>
            <a:ext cx="8856984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*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Trabajador sin remuneración :  Incluye al Trabajador familiar sin remuneración; trabajador sin remuneración en empresas de otros hogares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^Trabajador particular incluye jornalero o peón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  <a:endParaRPr lang="es-CO" altLang="es-CO" sz="1200" dirty="0"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42926" y="494183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99211103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15950" y="1533475"/>
            <a:ext cx="7983538" cy="3408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3" y="54868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593348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1049338" y="507146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/>
              <a:t>Fuente: DANE - GEIH</a:t>
            </a:r>
            <a:endParaRPr lang="es-ES" altLang="es-CO" sz="12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3855443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4875" y="1672605"/>
            <a:ext cx="7191375" cy="3394075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1438" y="5373688"/>
            <a:ext cx="8748712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*Trabajador sin remuneración :  Incluye al Trabajador familiar sin remuneración; Trabajador sin remuneración en empresas de otros hogares.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1438" y="5661025"/>
            <a:ext cx="8748712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^Trabajador particular incluye jornalero o peón.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2279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5" y="476672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04813" y="5426720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718790" y="508518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8391792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52128" y="1543472"/>
            <a:ext cx="6172200" cy="3541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2195736" y="551723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7729758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919288" y="2116807"/>
            <a:ext cx="5305425" cy="340042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92696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y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Bucaramanga AM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Agosto – Octubre (2014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684045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Bucaramanga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381475722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80020" y="1844824"/>
            <a:ext cx="6255777" cy="1872208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2652972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91680" y="3865563"/>
            <a:ext cx="6333499" cy="193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85708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117432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99592" y="1785938"/>
            <a:ext cx="7704856" cy="3682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865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998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8525271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78769" y="2132856"/>
            <a:ext cx="7276924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9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Agosto – Octubre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915816" y="5695156"/>
            <a:ext cx="6048672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8" name="8 CuadroTexto"/>
          <p:cNvSpPr txBox="1">
            <a:spLocks noChangeArrowheads="1"/>
          </p:cNvSpPr>
          <p:nvPr/>
        </p:nvSpPr>
        <p:spPr bwMode="auto">
          <a:xfrm>
            <a:off x="3635896" y="6259378"/>
            <a:ext cx="54357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000" dirty="0">
                <a:cs typeface="Calibri" pitchFamily="34" charset="0"/>
              </a:rPr>
              <a:t>(+) (-): Aumento o disminución de la TD de cada ciudad frente al mismo trimestre del año anterior</a:t>
            </a:r>
            <a:r>
              <a:rPr lang="es-CO" altLang="es-CO" sz="1000" dirty="0" smtClean="0">
                <a:cs typeface="Calibri" pitchFamily="34" charset="0"/>
              </a:rPr>
              <a:t>.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014220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16238" y="412750"/>
            <a:ext cx="6162675" cy="5707063"/>
          </a:xfrm>
          <a:prstGeom prst="rect">
            <a:avLst/>
          </a:prstGeom>
        </p:spPr>
      </p:pic>
      <p:sp>
        <p:nvSpPr>
          <p:cNvPr id="7" name="1 Rectángulo"/>
          <p:cNvSpPr>
            <a:spLocks noChangeArrowheads="1"/>
          </p:cNvSpPr>
          <p:nvPr/>
        </p:nvSpPr>
        <p:spPr bwMode="auto">
          <a:xfrm>
            <a:off x="3671888" y="6079133"/>
            <a:ext cx="45720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900">
                <a:solidFill>
                  <a:schemeClr val="tx1"/>
                </a:solidFill>
                <a:latin typeface="Arial" pitchFamily="34" charset="0"/>
              </a:rPr>
              <a:t>Fuente: DANE - Gran Encuesta Integrada de Hogares </a:t>
            </a:r>
          </a:p>
        </p:txBody>
      </p:sp>
      <p:sp>
        <p:nvSpPr>
          <p:cNvPr id="9" name="1 Rectángulo"/>
          <p:cNvSpPr>
            <a:spLocks noChangeArrowheads="1"/>
          </p:cNvSpPr>
          <p:nvPr/>
        </p:nvSpPr>
        <p:spPr bwMode="auto">
          <a:xfrm>
            <a:off x="384175" y="4883150"/>
            <a:ext cx="223202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CO" altLang="es-CO" sz="1000" dirty="0">
                <a:latin typeface="+mj-lt"/>
                <a:cs typeface="Calibri" pitchFamily="34" charset="0"/>
              </a:rPr>
              <a:t>* El total de las 23 ciudades no incluye San Andrés por tener una distribución de la muestra diferente</a:t>
            </a:r>
            <a:r>
              <a:rPr lang="es-CO" altLang="es-CO" sz="1000" dirty="0" smtClean="0">
                <a:latin typeface="+mj-lt"/>
                <a:cs typeface="Calibri" pitchFamily="34" charset="0"/>
              </a:rPr>
              <a:t>.</a:t>
            </a:r>
            <a:r>
              <a:rPr lang="es-CO" altLang="es-CO" sz="1000" dirty="0">
                <a:latin typeface="+mj-lt"/>
              </a:rPr>
              <a:t> Los resultados presentados para San Andrés corresponden al período mayo </a:t>
            </a:r>
            <a:r>
              <a:rPr lang="es-CO" altLang="es-CO" sz="1000" dirty="0" smtClean="0">
                <a:latin typeface="+mj-lt"/>
              </a:rPr>
              <a:t>-octubre 2015.</a:t>
            </a:r>
            <a:endParaRPr lang="es-CO" altLang="es-CO" sz="1000" dirty="0">
              <a:latin typeface="+mj-lt"/>
            </a:endParaRPr>
          </a:p>
          <a:p>
            <a:endParaRPr lang="es-CO" altLang="es-CO" sz="1000" dirty="0"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267942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548680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Agosto – Octubre 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2006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726902" y="561533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17953323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76375" y="1771650"/>
            <a:ext cx="6724650" cy="3862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366862" y="5542732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428568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14425" y="1506538"/>
            <a:ext cx="7162800" cy="4030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755229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Agosto – Octubre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9649147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9513" y="2492375"/>
            <a:ext cx="8784975" cy="2571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4264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546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A7A7A7"/>
    </a:dk2>
    <a:lt2>
      <a:srgbClr val="535353"/>
    </a:lt2>
    <a:accent1>
      <a:srgbClr val="E2007A"/>
    </a:accent1>
    <a:accent2>
      <a:srgbClr val="00389D"/>
    </a:accent2>
    <a:accent3>
      <a:srgbClr val="FFFFFF"/>
    </a:accent3>
    <a:accent4>
      <a:srgbClr val="000000"/>
    </a:accent4>
    <a:accent5>
      <a:srgbClr val="EEAABE"/>
    </a:accent5>
    <a:accent6>
      <a:srgbClr val="00328E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11702</TotalTime>
  <Words>525</Words>
  <Application>Microsoft Office PowerPoint</Application>
  <PresentationFormat>Presentación en pantalla (4:3)</PresentationFormat>
  <Paragraphs>82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1_Presentacion_dane2013_marzo4</vt:lpstr>
      <vt:lpstr>3_Default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Daniel Gerardo Gil Sanchez</cp:lastModifiedBy>
  <cp:revision>936</cp:revision>
  <cp:lastPrinted>2014-09-05T13:35:29Z</cp:lastPrinted>
  <dcterms:created xsi:type="dcterms:W3CDTF">2012-08-27T13:39:03Z</dcterms:created>
  <dcterms:modified xsi:type="dcterms:W3CDTF">2015-12-03T21:09:08Z</dcterms:modified>
</cp:coreProperties>
</file>